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61" r:id="rId5"/>
    <p:sldId id="257" r:id="rId6"/>
    <p:sldId id="269" r:id="rId7"/>
    <p:sldId id="268" r:id="rId8"/>
    <p:sldId id="258" r:id="rId9"/>
    <p:sldId id="259" r:id="rId10"/>
    <p:sldId id="260" r:id="rId11"/>
    <p:sldId id="263" r:id="rId12"/>
    <p:sldId id="264" r:id="rId13"/>
    <p:sldId id="266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19C"/>
    <a:srgbClr val="FA7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374" autoAdjust="0"/>
  </p:normalViewPr>
  <p:slideViewPr>
    <p:cSldViewPr snapToGrid="0">
      <p:cViewPr>
        <p:scale>
          <a:sx n="61" d="100"/>
          <a:sy n="61" d="100"/>
        </p:scale>
        <p:origin x="1785" y="1032"/>
      </p:cViewPr>
      <p:guideLst/>
    </p:cSldViewPr>
  </p:slideViewPr>
  <p:outlineViewPr>
    <p:cViewPr>
      <p:scale>
        <a:sx n="33" d="100"/>
        <a:sy n="33" d="100"/>
      </p:scale>
      <p:origin x="0" y="-5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, Zoe" userId="5483ffec-f133-48dd-a492-be4115d66f87" providerId="ADAL" clId="{BD9EAE20-531C-4684-BC6B-BB3181513E78}"/>
    <pc:docChg chg="modSld">
      <pc:chgData name="Yoo, Zoe" userId="5483ffec-f133-48dd-a492-be4115d66f87" providerId="ADAL" clId="{BD9EAE20-531C-4684-BC6B-BB3181513E78}" dt="2021-11-19T21:29:00.941" v="11" actId="20577"/>
      <pc:docMkLst>
        <pc:docMk/>
      </pc:docMkLst>
      <pc:sldChg chg="modSp mod">
        <pc:chgData name="Yoo, Zoe" userId="5483ffec-f133-48dd-a492-be4115d66f87" providerId="ADAL" clId="{BD9EAE20-531C-4684-BC6B-BB3181513E78}" dt="2021-11-19T21:29:00.941" v="11" actId="20577"/>
        <pc:sldMkLst>
          <pc:docMk/>
          <pc:sldMk cId="1944148029" sldId="256"/>
        </pc:sldMkLst>
        <pc:spChg chg="mod">
          <ac:chgData name="Yoo, Zoe" userId="5483ffec-f133-48dd-a492-be4115d66f87" providerId="ADAL" clId="{BD9EAE20-531C-4684-BC6B-BB3181513E78}" dt="2021-11-19T21:29:00.941" v="11" actId="20577"/>
          <ac:spMkLst>
            <pc:docMk/>
            <pc:sldMk cId="1944148029" sldId="256"/>
            <ac:spMk id="2" creationId="{9B1B9CEA-F428-4BAD-B384-4D77818DBA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/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4859533"/>
            <a:ext cx="6274590" cy="1421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Jasmine </a:t>
            </a:r>
            <a:r>
              <a:rPr lang="en-US" sz="2000" dirty="0" err="1"/>
              <a:t>Siyu</a:t>
            </a:r>
            <a:r>
              <a:rPr lang="en-US" sz="2000" dirty="0"/>
              <a:t>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74" y="105854"/>
            <a:ext cx="3013301" cy="65652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342305"/>
            <a:ext cx="6655676" cy="1869340"/>
          </a:xfrm>
        </p:spPr>
        <p:txBody>
          <a:bodyPr>
            <a:normAutofit/>
          </a:bodyPr>
          <a:lstStyle/>
          <a:p>
            <a:r>
              <a:rPr lang="en-US" sz="2400" dirty="0"/>
              <a:t>Each leg of trip shows predicted possible delay</a:t>
            </a:r>
          </a:p>
          <a:p>
            <a:r>
              <a:rPr lang="en-US" sz="2400" dirty="0"/>
              <a:t>Categorized below and summed for the overall trip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9CAF60-EB68-47BD-B8B3-3539B72F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7A5C8B-F35F-450B-B561-CF4BA70EF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690439-ECC4-4269-B8EF-3B5458584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731ADD-EE2B-4371-A8E1-CB117E5E4803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23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NJ Transit </a:t>
            </a:r>
            <a:r>
              <a:rPr lang="en-US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b="0" i="0" dirty="0">
                <a:effectLst/>
              </a:rPr>
              <a:t> Real Time Train Status Service</a:t>
            </a:r>
          </a:p>
          <a:p>
            <a:pPr lvl="1"/>
            <a:r>
              <a:rPr lang="en-US" dirty="0"/>
              <a:t>A</a:t>
            </a:r>
            <a:r>
              <a:rPr lang="en-US" b="0" i="0" dirty="0">
                <a:effectLst/>
              </a:rPr>
              <a:t>ggregated on Kaggle by Pranav Badami</a:t>
            </a:r>
            <a:endParaRPr lang="en-US" dirty="0"/>
          </a:p>
          <a:p>
            <a:r>
              <a:rPr lang="en-US" dirty="0"/>
              <a:t>Sample months: January and February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7379578" y="1394247"/>
            <a:ext cx="3792358" cy="45719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F57F-7B22-4745-8984-7B8595A8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B8B6-0E55-40F8-A9D2-0EF86A8D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D523-EDC7-47D5-8136-50DF2B2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99" y="430830"/>
            <a:ext cx="1191955" cy="1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41C9-7915-4F09-9CF4-C6EBEBF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40C3-BA47-49D2-AB07-D77157DE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80EC-FF43-4B2C-9374-F6C393F4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scope and power of project</a:t>
            </a:r>
          </a:p>
          <a:p>
            <a:r>
              <a:rPr lang="en-US" dirty="0"/>
              <a:t>Greater computing power</a:t>
            </a:r>
          </a:p>
          <a:p>
            <a:pPr lvl="1"/>
            <a:r>
              <a:rPr lang="en-US" dirty="0"/>
              <a:t>Use a larger sample size of data to ideally gain more accuracy year-round</a:t>
            </a:r>
          </a:p>
          <a:p>
            <a:r>
              <a:rPr lang="en-US" dirty="0"/>
              <a:t>Comparable/connected systems</a:t>
            </a:r>
          </a:p>
          <a:p>
            <a:pPr lvl="1"/>
            <a:r>
              <a:rPr lang="en-US" dirty="0"/>
              <a:t>Predict on Amtrak if data becomes available</a:t>
            </a:r>
          </a:p>
          <a:p>
            <a:pPr lvl="1"/>
            <a:r>
              <a:rPr lang="en-US" dirty="0"/>
              <a:t>Predict for SEPTA regional rail (connects to NJ Transit)</a:t>
            </a:r>
          </a:p>
        </p:txBody>
      </p:sp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78" y="339682"/>
            <a:ext cx="2719753" cy="135882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633416"/>
            <a:ext cx="2613652" cy="4837968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Similar geographies, but data constraints</a:t>
            </a:r>
          </a:p>
          <a:p>
            <a:pPr lvl="1"/>
            <a:r>
              <a:rPr lang="en-US" sz="16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331580" y="339682"/>
            <a:ext cx="4394515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92" y="339682"/>
            <a:ext cx="3529038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1" y="3300464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331580" y="4510807"/>
            <a:ext cx="4394515" cy="1960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2" y="4510807"/>
            <a:ext cx="3529038" cy="1960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569" y="365125"/>
            <a:ext cx="3765062" cy="1325563"/>
          </a:xfrm>
        </p:spPr>
        <p:txBody>
          <a:bodyPr/>
          <a:lstStyle/>
          <a:p>
            <a:r>
              <a:rPr lang="en-US" dirty="0"/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569" y="1825625"/>
            <a:ext cx="7102231" cy="4351338"/>
          </a:xfrm>
        </p:spPr>
        <p:txBody>
          <a:bodyPr/>
          <a:lstStyle/>
          <a:p>
            <a:r>
              <a:rPr lang="en-US" dirty="0"/>
              <a:t>New Jersey system differs from Amtrak</a:t>
            </a:r>
          </a:p>
          <a:p>
            <a:pPr lvl="1"/>
            <a:r>
              <a:rPr lang="en-US" dirty="0"/>
              <a:t>One-way tickets or passes, with no expiration date</a:t>
            </a:r>
          </a:p>
          <a:p>
            <a:pPr lvl="1"/>
            <a:r>
              <a:rPr lang="en-US" dirty="0"/>
              <a:t>Ticket prices vary based on distance but not time of reservation </a:t>
            </a:r>
          </a:p>
          <a:p>
            <a:r>
              <a:rPr lang="en-US" dirty="0"/>
              <a:t>Tickets can only be bought on the NJ Transit Mobile App or in-person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2" y="532911"/>
            <a:ext cx="3193514" cy="9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947B3-9E6E-48C4-87BF-76718B78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 dirty="0"/>
              <a:t>Relevant Agency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9DF95-861F-4041-9E34-F60964F1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Without scheduled times, we are unable to calculate Amtrak delay and so…</a:t>
            </a:r>
          </a:p>
          <a:p>
            <a:endParaRPr lang="en-US" sz="2000" dirty="0"/>
          </a:p>
          <a:p>
            <a:r>
              <a:rPr lang="en-US" sz="2000" dirty="0"/>
              <a:t>Decide to instead develop a tool to be added the current NJ Transit App’s Trip Planner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A29A82-BC4C-409D-8FC7-AFD1A45A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7505770" y="2292687"/>
            <a:ext cx="4155361" cy="3836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61CA6B-F562-4FAD-AF54-19688E861C08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source: Amtrak “The Northeast Corridor”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3BE99-EFCF-46FF-BE02-EEAAB1D98E82}"/>
              </a:ext>
            </a:extLst>
          </p:cNvPr>
          <p:cNvSpPr txBox="1"/>
          <p:nvPr/>
        </p:nvSpPr>
        <p:spPr>
          <a:xfrm>
            <a:off x="8434246" y="1946332"/>
            <a:ext cx="258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Amtrak’s Northeast Corridor</a:t>
            </a:r>
          </a:p>
        </p:txBody>
      </p:sp>
    </p:spTree>
    <p:extLst>
      <p:ext uri="{BB962C8B-B14F-4D97-AF65-F5344CB8AC3E}">
        <p14:creationId xmlns:p14="http://schemas.microsoft.com/office/powerpoint/2010/main" val="26291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Reviewing the Data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6C95B-52F7-4143-A151-47DD34C1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1"/>
          <a:stretch/>
        </p:blipFill>
        <p:spPr bwMode="auto">
          <a:xfrm>
            <a:off x="952500" y="2641771"/>
            <a:ext cx="10287000" cy="35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8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2FD7-7F7C-408D-A63B-9DBAC6DE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720" y="5101153"/>
            <a:ext cx="6655675" cy="1325563"/>
          </a:xfrm>
        </p:spPr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17EB-F6EC-47E3-A762-6158CAB7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568" y="1819791"/>
            <a:ext cx="4553305" cy="2175642"/>
          </a:xfrm>
        </p:spPr>
        <p:txBody>
          <a:bodyPr/>
          <a:lstStyle/>
          <a:p>
            <a:r>
              <a:rPr lang="en-US" dirty="0"/>
              <a:t>Pick a specific day in the Trip Planner</a:t>
            </a:r>
          </a:p>
          <a:p>
            <a:r>
              <a:rPr lang="en-US" dirty="0"/>
              <a:t>Each time option shows the total predicted delay for that trip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0EFEB-C929-41A8-B229-F0945A44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08" y="77502"/>
            <a:ext cx="3116783" cy="678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96E104-AC3F-4EC0-96A0-2FD98040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47" y="298422"/>
            <a:ext cx="3806646" cy="1184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5ABA6-C9A7-43D6-85E5-614EB84F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9" y="0"/>
            <a:ext cx="3146879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D0AD8E4-9AD8-4259-A13E-16DB8AD08FF9}"/>
              </a:ext>
            </a:extLst>
          </p:cNvPr>
          <p:cNvSpPr/>
          <p:nvPr/>
        </p:nvSpPr>
        <p:spPr>
          <a:xfrm>
            <a:off x="3402775" y="3269435"/>
            <a:ext cx="603856" cy="396631"/>
          </a:xfrm>
          <a:prstGeom prst="rightArrow">
            <a:avLst/>
          </a:prstGeom>
          <a:solidFill>
            <a:srgbClr val="295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C940AD-96AB-4D76-B4C5-87F632353923}"/>
              </a:ext>
            </a:extLst>
          </p:cNvPr>
          <p:cNvSpPr/>
          <p:nvPr/>
        </p:nvSpPr>
        <p:spPr>
          <a:xfrm>
            <a:off x="6503129" y="1545021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053389-F510-4C0D-B0DB-45D1B65DB76F}"/>
              </a:ext>
            </a:extLst>
          </p:cNvPr>
          <p:cNvSpPr/>
          <p:nvPr/>
        </p:nvSpPr>
        <p:spPr>
          <a:xfrm>
            <a:off x="6503129" y="3944730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21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4266</TotalTime>
  <Words>421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Relevant Agency</vt:lpstr>
      <vt:lpstr>Reviewing the Data</vt:lpstr>
      <vt:lpstr>Reviewing the Data</vt:lpstr>
      <vt:lpstr>Public Performance Measure (PPM)</vt:lpstr>
      <vt:lpstr>On Time</vt:lpstr>
      <vt:lpstr>App</vt:lpstr>
      <vt:lpstr>Detailed Trip View</vt:lpstr>
      <vt:lpstr>Data Structure </vt:lpstr>
      <vt:lpstr>Regression Model</vt:lpstr>
      <vt:lpstr>Results</vt:lpstr>
      <vt:lpstr>Comparing Accuracy</vt:lpstr>
      <vt:lpstr>Further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8</cp:revision>
  <dcterms:created xsi:type="dcterms:W3CDTF">2021-11-19T17:17:33Z</dcterms:created>
  <dcterms:modified xsi:type="dcterms:W3CDTF">2021-12-09T22:29:53Z</dcterms:modified>
</cp:coreProperties>
</file>